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71" r:id="rId2"/>
    <p:sldId id="319" r:id="rId3"/>
    <p:sldId id="317" r:id="rId4"/>
    <p:sldId id="318" r:id="rId5"/>
    <p:sldId id="338" r:id="rId6"/>
    <p:sldId id="316" r:id="rId7"/>
    <p:sldId id="315" r:id="rId8"/>
    <p:sldId id="320" r:id="rId9"/>
    <p:sldId id="314" r:id="rId10"/>
    <p:sldId id="321" r:id="rId11"/>
    <p:sldId id="337" r:id="rId12"/>
    <p:sldId id="340" r:id="rId13"/>
    <p:sldId id="341" r:id="rId14"/>
    <p:sldId id="322" r:id="rId15"/>
    <p:sldId id="323" r:id="rId16"/>
    <p:sldId id="324" r:id="rId17"/>
    <p:sldId id="325" r:id="rId18"/>
    <p:sldId id="326" r:id="rId19"/>
    <p:sldId id="327" r:id="rId20"/>
    <p:sldId id="352" r:id="rId21"/>
    <p:sldId id="328" r:id="rId22"/>
    <p:sldId id="329" r:id="rId23"/>
    <p:sldId id="351" r:id="rId24"/>
    <p:sldId id="346" r:id="rId25"/>
    <p:sldId id="330" r:id="rId26"/>
    <p:sldId id="335" r:id="rId27"/>
    <p:sldId id="348" r:id="rId28"/>
    <p:sldId id="347" r:id="rId29"/>
    <p:sldId id="331" r:id="rId30"/>
    <p:sldId id="350" r:id="rId31"/>
    <p:sldId id="332" r:id="rId32"/>
    <p:sldId id="333" r:id="rId33"/>
    <p:sldId id="334" r:id="rId34"/>
    <p:sldId id="349" r:id="rId35"/>
    <p:sldId id="339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yriad Pro" panose="020B0503030403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6251" autoAdjust="0"/>
  </p:normalViewPr>
  <p:slideViewPr>
    <p:cSldViewPr>
      <p:cViewPr varScale="1">
        <p:scale>
          <a:sx n="98" d="100"/>
          <a:sy n="98" d="100"/>
        </p:scale>
        <p:origin x="1734" y="90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5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4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7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43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19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14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22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5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34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9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94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0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83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04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2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3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8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9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733800"/>
            <a:ext cx="79248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2922055" y="289525"/>
            <a:ext cx="3299890" cy="26822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34240"/>
            <a:ext cx="65532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03597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95400"/>
            <a:ext cx="762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AF0000"/>
                </a:solidFill>
              </a:defRPr>
            </a:lvl1pPr>
          </a:lstStyle>
          <a:p>
            <a:pPr lvl="0"/>
            <a:r>
              <a:rPr lang="en-US" dirty="0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1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1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581400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581400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845485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84548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6425" y="1219200"/>
            <a:ext cx="3813175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425" y="1858962"/>
            <a:ext cx="3813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404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76A6A54-2A6B-4242-B691-C4DE4231F394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246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81998"/>
            <a:ext cx="678610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3200400"/>
            <a:ext cx="7200900" cy="12192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MAGNETOMETER-LESS STATE-ESTIMATION OF A MOBILE ROBOT USING CASCADED KALMAN FILTERS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9200" y="4648200"/>
            <a:ext cx="6553200" cy="12909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Tommy 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Ji-Chul Ryu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10/13/2023</a:t>
            </a:r>
          </a:p>
        </p:txBody>
      </p:sp>
    </p:spTree>
    <p:extLst>
      <p:ext uri="{BB962C8B-B14F-4D97-AF65-F5344CB8AC3E}">
        <p14:creationId xmlns:p14="http://schemas.microsoft.com/office/powerpoint/2010/main" val="2392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221D84-2EA7-C313-D9D6-1CE628A0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a robust magnetometer-less state estimation algorithm using only IMU data</a:t>
            </a:r>
          </a:p>
          <a:p>
            <a:r>
              <a:rPr lang="en-US" sz="2400" dirty="0"/>
              <a:t>Design the algorithm so it can incorporate additional sensor data to improve estimation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3238AD-63F9-EABD-BD03-34C3FB74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1095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1E21F5-41B3-D9B3-7455-D234C89A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5" y="1295400"/>
            <a:ext cx="784860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Kalman Filter</a:t>
            </a:r>
          </a:p>
          <a:p>
            <a:pPr lvl="1"/>
            <a:r>
              <a:rPr lang="en-US" sz="2400" dirty="0"/>
              <a:t>Designed for linear systems	</a:t>
            </a:r>
          </a:p>
          <a:p>
            <a:pPr lvl="1"/>
            <a:r>
              <a:rPr lang="en-US" sz="2400" dirty="0"/>
              <a:t>Follows predict and update model</a:t>
            </a:r>
          </a:p>
          <a:p>
            <a:pPr lvl="1"/>
            <a:r>
              <a:rPr lang="en-US" sz="2400" dirty="0"/>
              <a:t>Applications</a:t>
            </a:r>
          </a:p>
          <a:p>
            <a:pPr lvl="2"/>
            <a:r>
              <a:rPr lang="en-US" sz="2000" dirty="0"/>
              <a:t>Pose estimation</a:t>
            </a:r>
          </a:p>
          <a:p>
            <a:pPr lvl="2"/>
            <a:r>
              <a:rPr lang="en-US" sz="2000" dirty="0"/>
              <a:t>Economics</a:t>
            </a:r>
          </a:p>
          <a:p>
            <a:pPr lvl="2"/>
            <a:r>
              <a:rPr lang="en-US" sz="2000" dirty="0"/>
              <a:t>Weather forecasting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73BD7-4F42-2C7B-E995-7F7B426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20505-223E-2266-AA00-52AB62A28F6A}"/>
              </a:ext>
            </a:extLst>
          </p:cNvPr>
          <p:cNvSpPr txBox="1"/>
          <p:nvPr/>
        </p:nvSpPr>
        <p:spPr>
          <a:xfrm>
            <a:off x="304800" y="6336268"/>
            <a:ext cx="8093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[7]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W. Franklin, “Kalman Filter Explained Simply,”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Kalman Filter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Dec. 31, 2020. https://thekalmanfilter.com/kalman-filter-explained-simply/</a:t>
            </a:r>
          </a:p>
        </p:txBody>
      </p:sp>
      <p:pic>
        <p:nvPicPr>
          <p:cNvPr id="4" name="Picture 2" descr="Kalman filter - Wikipedia">
            <a:extLst>
              <a:ext uri="{FF2B5EF4-FFF2-40B4-BE49-F238E27FC236}">
                <a16:creationId xmlns:a16="http://schemas.microsoft.com/office/drawing/2014/main" id="{E8C287FD-B167-7A33-E866-B748469B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36" y="2895600"/>
            <a:ext cx="527176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62334-D0F5-61F7-8A79-6ED15ECB44D6}"/>
              </a:ext>
            </a:extLst>
          </p:cNvPr>
          <p:cNvSpPr txBox="1"/>
          <p:nvPr/>
        </p:nvSpPr>
        <p:spPr>
          <a:xfrm>
            <a:off x="5351980" y="5678269"/>
            <a:ext cx="2312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Kalman Filter Flow Chart [7]</a:t>
            </a:r>
          </a:p>
        </p:txBody>
      </p:sp>
    </p:spTree>
    <p:extLst>
      <p:ext uri="{BB962C8B-B14F-4D97-AF65-F5344CB8AC3E}">
        <p14:creationId xmlns:p14="http://schemas.microsoft.com/office/powerpoint/2010/main" val="124774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00EBBB-44C9-0334-1241-5E26E107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Kalman Filter</a:t>
            </a:r>
          </a:p>
          <a:p>
            <a:pPr lvl="1"/>
            <a:r>
              <a:rPr lang="en-US" dirty="0"/>
              <a:t>Extension for nonlinear systems</a:t>
            </a:r>
          </a:p>
          <a:p>
            <a:pPr lvl="1"/>
            <a:r>
              <a:rPr lang="en-US" dirty="0"/>
              <a:t>Linearizes using Jacobians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1BB96-B680-E434-010B-009566D8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6A970-1192-EA76-10BC-377E4818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1931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F8D8D-E557-51FD-7DDD-249C90BFBADD}"/>
              </a:ext>
            </a:extLst>
          </p:cNvPr>
          <p:cNvSpPr txBox="1"/>
          <p:nvPr/>
        </p:nvSpPr>
        <p:spPr>
          <a:xfrm>
            <a:off x="76200" y="6320135"/>
            <a:ext cx="906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8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] K.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Kitani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“Extended Kalman Filter,”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Computer Vision CMU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https://www.cs.cmu.edu/~16385/s17/Slides/16.4_Extended_Kalman_Filter.pdf/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6D334-5EB0-316D-61E6-04936FC28571}"/>
              </a:ext>
            </a:extLst>
          </p:cNvPr>
          <p:cNvSpPr txBox="1"/>
          <p:nvPr/>
        </p:nvSpPr>
        <p:spPr>
          <a:xfrm>
            <a:off x="2712837" y="5496910"/>
            <a:ext cx="3718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Linearization using the Jacobian and Taylor Expansion [8]</a:t>
            </a:r>
          </a:p>
        </p:txBody>
      </p:sp>
    </p:spTree>
    <p:extLst>
      <p:ext uri="{BB962C8B-B14F-4D97-AF65-F5344CB8AC3E}">
        <p14:creationId xmlns:p14="http://schemas.microsoft.com/office/powerpoint/2010/main" val="63682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33DA98-CD2B-05F1-ECE2-D62A02673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Cascaded Kalman Filter</a:t>
            </a:r>
          </a:p>
          <a:p>
            <a:pPr lvl="1"/>
            <a:r>
              <a:rPr lang="en-US" sz="2000" dirty="0"/>
              <a:t>Alternative to augmenting states</a:t>
            </a:r>
          </a:p>
          <a:p>
            <a:pPr lvl="1"/>
            <a:r>
              <a:rPr lang="en-US" sz="2000" dirty="0"/>
              <a:t>Small computation amount</a:t>
            </a:r>
          </a:p>
          <a:p>
            <a:pPr lvl="1"/>
            <a:r>
              <a:rPr lang="en-US" sz="2000" dirty="0"/>
              <a:t>high data rate</a:t>
            </a:r>
          </a:p>
          <a:p>
            <a:pPr lvl="1"/>
            <a:r>
              <a:rPr lang="en-US" sz="2000" dirty="0"/>
              <a:t>strong real-time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90311-C53A-5B1F-AED9-B64A6563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Review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149A5-271B-9F7F-007F-769974B45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67480"/>
              </p:ext>
            </p:extLst>
          </p:nvPr>
        </p:nvGraphicFramePr>
        <p:xfrm>
          <a:off x="1507382" y="4038600"/>
          <a:ext cx="612923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618">
                  <a:extLst>
                    <a:ext uri="{9D8B030D-6E8A-4147-A177-3AD203B41FA5}">
                      <a16:colId xmlns:a16="http://schemas.microsoft.com/office/drawing/2014/main" val="3962687100"/>
                    </a:ext>
                  </a:extLst>
                </a:gridCol>
                <a:gridCol w="3064618">
                  <a:extLst>
                    <a:ext uri="{9D8B030D-6E8A-4147-A177-3AD203B41FA5}">
                      <a16:colId xmlns:a16="http://schemas.microsoft.com/office/drawing/2014/main" val="335797233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709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Sequential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78578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Complexity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5264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Computationally 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77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E39A3C-5D53-0ED0-A70E-518D07D7C601}"/>
              </a:ext>
            </a:extLst>
          </p:cNvPr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[9] Y. Li, C. Liang, M. Lu, X. Hu, and Y. Wang, “Cascaded Kalman filter for target tracking in automotive radar,”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Journal of Engineering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vol. 2019, no. 19, pp. 6264–6267, Oct. 2019,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https://doi.org/10.1049/joe.2019.0159.</a:t>
            </a:r>
          </a:p>
        </p:txBody>
      </p:sp>
    </p:spTree>
    <p:extLst>
      <p:ext uri="{BB962C8B-B14F-4D97-AF65-F5344CB8AC3E}">
        <p14:creationId xmlns:p14="http://schemas.microsoft.com/office/powerpoint/2010/main" val="15838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9B3074-00F1-A1D4-1AEA-660A8B32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99C88-03A7-1FE7-56D5-7959CC98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83621"/>
            <a:ext cx="6248400" cy="48123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77C100B-79AB-A421-C46B-77BF43F733D8}"/>
              </a:ext>
            </a:extLst>
          </p:cNvPr>
          <p:cNvSpPr/>
          <p:nvPr/>
        </p:nvSpPr>
        <p:spPr>
          <a:xfrm>
            <a:off x="2977474" y="1875817"/>
            <a:ext cx="1219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01921E-4DE7-B746-82A2-F3904ECCFB89}"/>
              </a:ext>
            </a:extLst>
          </p:cNvPr>
          <p:cNvSpPr/>
          <p:nvPr/>
        </p:nvSpPr>
        <p:spPr>
          <a:xfrm>
            <a:off x="4891391" y="3394143"/>
            <a:ext cx="1143000" cy="8382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F47E2D-B265-6B0D-A23E-1606706F5E31}"/>
              </a:ext>
            </a:extLst>
          </p:cNvPr>
          <p:cNvSpPr/>
          <p:nvPr/>
        </p:nvSpPr>
        <p:spPr>
          <a:xfrm>
            <a:off x="4858966" y="5029200"/>
            <a:ext cx="1219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54E30-1F0F-F93E-9D17-17F797675AE7}"/>
              </a:ext>
            </a:extLst>
          </p:cNvPr>
          <p:cNvSpPr/>
          <p:nvPr/>
        </p:nvSpPr>
        <p:spPr>
          <a:xfrm>
            <a:off x="6096000" y="1905000"/>
            <a:ext cx="1143000" cy="8382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C1F3EB-D58B-EBC1-CDDD-6127C08C0F00}"/>
              </a:ext>
            </a:extLst>
          </p:cNvPr>
          <p:cNvSpPr/>
          <p:nvPr/>
        </p:nvSpPr>
        <p:spPr>
          <a:xfrm>
            <a:off x="6096000" y="3395764"/>
            <a:ext cx="1143000" cy="8382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flowchart&#10;&#10;Description automatically generated">
            <a:extLst>
              <a:ext uri="{FF2B5EF4-FFF2-40B4-BE49-F238E27FC236}">
                <a16:creationId xmlns:a16="http://schemas.microsoft.com/office/drawing/2014/main" id="{2CF928B0-BABB-9100-009F-2FFE1312A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4199"/>
            <a:ext cx="3352800" cy="476549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6C50AC-BE17-0333-D657-28097290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NMNI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C3A5E-8FAA-89E9-0526-90E8EF1621B7}"/>
              </a:ext>
            </a:extLst>
          </p:cNvPr>
          <p:cNvSpPr txBox="1"/>
          <p:nvPr/>
        </p:nvSpPr>
        <p:spPr>
          <a:xfrm>
            <a:off x="152400" y="6320135"/>
            <a:ext cx="883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[10] M. L. Hoang, A.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Pietrosanto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S. D.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Iancono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and V. Paciello, “Pre-Processing Technique for Compass-less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Madgwick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in Heading Estimation for Industry 4.0,”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ieeexplore.ieee.org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Jun. 30, 2020.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82F1D6EE-925D-49A5-A265-FC5FF175E6C7}"/>
              </a:ext>
            </a:extLst>
          </p:cNvPr>
          <p:cNvSpPr txBox="1">
            <a:spLocks/>
          </p:cNvSpPr>
          <p:nvPr/>
        </p:nvSpPr>
        <p:spPr>
          <a:xfrm>
            <a:off x="76200" y="1249110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Motion No Integration</a:t>
            </a:r>
          </a:p>
          <a:p>
            <a:pPr lvl="1"/>
            <a:r>
              <a:rPr lang="en-US" sz="2400" dirty="0"/>
              <a:t>Filters gyroscope data</a:t>
            </a:r>
          </a:p>
          <a:p>
            <a:pPr lvl="1"/>
            <a:r>
              <a:rPr lang="en-US" sz="2400" dirty="0"/>
              <a:t>Bias compensation</a:t>
            </a:r>
          </a:p>
          <a:p>
            <a:pPr lvl="1"/>
            <a:r>
              <a:rPr lang="en-US" sz="2400" dirty="0"/>
              <a:t>Store and update threshold</a:t>
            </a:r>
          </a:p>
          <a:p>
            <a:pPr lvl="1"/>
            <a:r>
              <a:rPr lang="en-US" sz="2400" dirty="0"/>
              <a:t>Check for motion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9CEC4-2963-DA9E-BB8E-5C7A01A49B99}"/>
              </a:ext>
            </a:extLst>
          </p:cNvPr>
          <p:cNvSpPr txBox="1"/>
          <p:nvPr/>
        </p:nvSpPr>
        <p:spPr>
          <a:xfrm>
            <a:off x="5638800" y="5922253"/>
            <a:ext cx="152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NMNI Flow chart [10]</a:t>
            </a:r>
          </a:p>
        </p:txBody>
      </p:sp>
    </p:spTree>
    <p:extLst>
      <p:ext uri="{BB962C8B-B14F-4D97-AF65-F5344CB8AC3E}">
        <p14:creationId xmlns:p14="http://schemas.microsoft.com/office/powerpoint/2010/main" val="172903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flowchart&#10;&#10;Description automatically generated">
            <a:extLst>
              <a:ext uri="{FF2B5EF4-FFF2-40B4-BE49-F238E27FC236}">
                <a16:creationId xmlns:a16="http://schemas.microsoft.com/office/drawing/2014/main" id="{36C69B0E-D354-68B6-A108-3A79B8138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/>
          <a:stretch/>
        </p:blipFill>
        <p:spPr>
          <a:xfrm>
            <a:off x="4623881" y="1371600"/>
            <a:ext cx="3429000" cy="44660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2EF808-3DD8-91B8-EF3C-E1566B9D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NDZTA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E384D-BF7C-CB75-F5B0-9980DB87FD20}"/>
              </a:ext>
            </a:extLst>
          </p:cNvPr>
          <p:cNvSpPr txBox="1"/>
          <p:nvPr/>
        </p:nvSpPr>
        <p:spPr>
          <a:xfrm>
            <a:off x="128081" y="6320135"/>
            <a:ext cx="899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[11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] M. L. Hoang, M.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Carratu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M. A.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Ugwiri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V. Paciello, and A.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Pietrosanto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“A New Technique for Optimization of Linear Displacement Measurement based on MEMS Accelerometer,”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ieeexplore.ieee.org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Nov. 30, 2020.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D9DD9A2-A37E-F4E2-5443-34209588DFA3}"/>
              </a:ext>
            </a:extLst>
          </p:cNvPr>
          <p:cNvSpPr txBox="1">
            <a:spLocks/>
          </p:cNvSpPr>
          <p:nvPr/>
        </p:nvSpPr>
        <p:spPr>
          <a:xfrm>
            <a:off x="76200" y="1249110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Displacement Zero Translational Accumulation</a:t>
            </a:r>
          </a:p>
          <a:p>
            <a:pPr lvl="1"/>
            <a:r>
              <a:rPr lang="en-US" sz="2400" dirty="0"/>
              <a:t>Filters accelerometer data</a:t>
            </a:r>
          </a:p>
          <a:p>
            <a:pPr lvl="1"/>
            <a:r>
              <a:rPr lang="en-US" sz="2400" dirty="0"/>
              <a:t>Low-pass Filter</a:t>
            </a:r>
          </a:p>
          <a:p>
            <a:pPr lvl="1"/>
            <a:r>
              <a:rPr lang="en-US" sz="2400" dirty="0"/>
              <a:t>Store and update threshold</a:t>
            </a:r>
          </a:p>
          <a:p>
            <a:pPr lvl="1"/>
            <a:r>
              <a:rPr lang="en-US" sz="2400" dirty="0"/>
              <a:t>Check for motion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549FB-3FDF-FBDF-98A9-E5F423489064}"/>
              </a:ext>
            </a:extLst>
          </p:cNvPr>
          <p:cNvSpPr txBox="1"/>
          <p:nvPr/>
        </p:nvSpPr>
        <p:spPr>
          <a:xfrm>
            <a:off x="5519063" y="5837640"/>
            <a:ext cx="1638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NDZTA Flow Chart [11]</a:t>
            </a:r>
          </a:p>
        </p:txBody>
      </p:sp>
    </p:spTree>
    <p:extLst>
      <p:ext uri="{BB962C8B-B14F-4D97-AF65-F5344CB8AC3E}">
        <p14:creationId xmlns:p14="http://schemas.microsoft.com/office/powerpoint/2010/main" val="302747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F716C0-C8A2-F7AA-AE2F-A00CC21AE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2590800"/>
          </a:xfrm>
        </p:spPr>
        <p:txBody>
          <a:bodyPr/>
          <a:lstStyle/>
          <a:p>
            <a:r>
              <a:rPr lang="en-US" sz="2400" dirty="0"/>
              <a:t>Sensor fusion algorithm for orientation estimation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66B5A8-3C5F-4D50-7E28-78671DE4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Pre-processing: Complementary Filter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5AB915-3397-1935-2F71-0A27C3CDD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772400" cy="298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EC29B5-FED7-DAAB-8C81-AACB8495C5EE}"/>
              </a:ext>
            </a:extLst>
          </p:cNvPr>
          <p:cNvSpPr txBox="1"/>
          <p:nvPr/>
        </p:nvSpPr>
        <p:spPr>
          <a:xfrm>
            <a:off x="0" y="6425744"/>
            <a:ext cx="91363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[12] M. Shah, S. Bhargava, and S. B. K. </a:t>
            </a:r>
            <a:r>
              <a:rPr lang="en-U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Mr</a:t>
            </a:r>
            <a:r>
              <a:rPr lang="en-U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 Mission Planning and Waypoint Navigation of a Micro Quad Copter by Selectable GPS Co-Ordinates,” </a:t>
            </a:r>
            <a:r>
              <a:rPr lang="en-US" sz="105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ResearchGate</a:t>
            </a:r>
            <a:r>
              <a:rPr lang="en-U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CA941-A19F-6B3C-EE2D-299A6F5D7F81}"/>
              </a:ext>
            </a:extLst>
          </p:cNvPr>
          <p:cNvSpPr txBox="1"/>
          <p:nvPr/>
        </p:nvSpPr>
        <p:spPr>
          <a:xfrm>
            <a:off x="3384331" y="5731554"/>
            <a:ext cx="2375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Complementary Filter Diagram [12]</a:t>
            </a:r>
          </a:p>
        </p:txBody>
      </p:sp>
    </p:spTree>
    <p:extLst>
      <p:ext uri="{BB962C8B-B14F-4D97-AF65-F5344CB8AC3E}">
        <p14:creationId xmlns:p14="http://schemas.microsoft.com/office/powerpoint/2010/main" val="2551172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66A1550-1AA4-AD96-28A2-B323525D3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8160" y="4800600"/>
            <a:ext cx="2790825" cy="14382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FB32A6-0846-CFE4-65A8-7FC791B6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Kalman Filter (Mobile Robot): Process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6DD6E-FA4A-55A6-B636-998ECFA2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72" y="2124075"/>
            <a:ext cx="25146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6EBEC-27DD-94FD-3F25-B09AC1807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07" y="3200400"/>
            <a:ext cx="3267075" cy="1362075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8C8FB24D-92A6-8BEE-3884-B11696416DF8}"/>
              </a:ext>
            </a:extLst>
          </p:cNvPr>
          <p:cNvSpPr txBox="1">
            <a:spLocks/>
          </p:cNvSpPr>
          <p:nvPr/>
        </p:nvSpPr>
        <p:spPr>
          <a:xfrm>
            <a:off x="76200" y="1249110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851EC93-BF98-85F6-7C35-7E3B7D137553}"/>
              </a:ext>
            </a:extLst>
          </p:cNvPr>
          <p:cNvSpPr txBox="1">
            <a:spLocks/>
          </p:cNvSpPr>
          <p:nvPr/>
        </p:nvSpPr>
        <p:spPr>
          <a:xfrm>
            <a:off x="133128" y="1524000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Unicycle Model Mobile Robot</a:t>
            </a:r>
          </a:p>
          <a:p>
            <a:r>
              <a:rPr lang="en-US" sz="2400" dirty="0"/>
              <a:t>States and Measurements </a:t>
            </a:r>
          </a:p>
          <a:p>
            <a:pPr lvl="1"/>
            <a:r>
              <a:rPr lang="en-US" sz="2400" dirty="0"/>
              <a:t>X, Y, and heading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A7ACF-CCA2-F3D1-5605-352CD1883D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03" t="9337" r="13003" b="8250"/>
          <a:stretch/>
        </p:blipFill>
        <p:spPr>
          <a:xfrm>
            <a:off x="1447800" y="2854793"/>
            <a:ext cx="3812737" cy="3379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46AB2-3EE0-CFFA-4A54-B702E045E85B}"/>
              </a:ext>
            </a:extLst>
          </p:cNvPr>
          <p:cNvSpPr txBox="1"/>
          <p:nvPr/>
        </p:nvSpPr>
        <p:spPr>
          <a:xfrm>
            <a:off x="2129654" y="5940192"/>
            <a:ext cx="2617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Unicycle Model Mobile Robot Diagram</a:t>
            </a:r>
          </a:p>
        </p:txBody>
      </p:sp>
    </p:spTree>
    <p:extLst>
      <p:ext uri="{BB962C8B-B14F-4D97-AF65-F5344CB8AC3E}">
        <p14:creationId xmlns:p14="http://schemas.microsoft.com/office/powerpoint/2010/main" val="425050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1A7581-12C4-0301-1ACC-A68977A7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Kalman Filter (Mobile Robot): Measurement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A06194-65CE-A514-5AE3-3BF49595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0951" y="3429000"/>
            <a:ext cx="2743200" cy="1911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CFAA1-EA04-5235-BA7E-16D3BDB2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9" y="3274789"/>
            <a:ext cx="4168302" cy="1925861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859B735A-37B5-84D5-23A8-42FD61AC7C6C}"/>
              </a:ext>
            </a:extLst>
          </p:cNvPr>
          <p:cNvSpPr txBox="1">
            <a:spLocks/>
          </p:cNvSpPr>
          <p:nvPr/>
        </p:nvSpPr>
        <p:spPr>
          <a:xfrm>
            <a:off x="76200" y="1249110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498CDD0-2D1E-AC1B-DFD5-260ECD3CE744}"/>
              </a:ext>
            </a:extLst>
          </p:cNvPr>
          <p:cNvSpPr txBox="1">
            <a:spLocks/>
          </p:cNvSpPr>
          <p:nvPr/>
        </p:nvSpPr>
        <p:spPr>
          <a:xfrm>
            <a:off x="111868" y="1538526"/>
            <a:ext cx="5867400" cy="499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Measurements are transformed externally</a:t>
            </a:r>
          </a:p>
        </p:txBody>
      </p:sp>
    </p:spTree>
    <p:extLst>
      <p:ext uri="{BB962C8B-B14F-4D97-AF65-F5344CB8AC3E}">
        <p14:creationId xmlns:p14="http://schemas.microsoft.com/office/powerpoint/2010/main" val="420843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2EBB3A-0124-0167-CE31-F7C12638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Previous Work</a:t>
            </a:r>
          </a:p>
          <a:p>
            <a:r>
              <a:rPr lang="en-US" sz="2000" dirty="0"/>
              <a:t>Objective</a:t>
            </a:r>
          </a:p>
          <a:p>
            <a:r>
              <a:rPr lang="en-US" sz="2000" dirty="0"/>
              <a:t>Framework</a:t>
            </a:r>
          </a:p>
          <a:p>
            <a:pPr lvl="1"/>
            <a:r>
              <a:rPr lang="en-US" sz="2000" dirty="0"/>
              <a:t>Preprocessing methods</a:t>
            </a:r>
          </a:p>
          <a:p>
            <a:pPr lvl="1"/>
            <a:r>
              <a:rPr lang="en-US" sz="2000" dirty="0"/>
              <a:t>Mobile Robot Extended Kalman Filter</a:t>
            </a:r>
          </a:p>
          <a:p>
            <a:pPr lvl="1"/>
            <a:r>
              <a:rPr lang="en-US" sz="2000" dirty="0"/>
              <a:t>IMU Extended Kalman Filter</a:t>
            </a:r>
          </a:p>
          <a:p>
            <a:r>
              <a:rPr lang="en-US" sz="2000" dirty="0"/>
              <a:t>Simulation Results</a:t>
            </a:r>
          </a:p>
          <a:p>
            <a:r>
              <a:rPr lang="en-US" sz="2000" dirty="0"/>
              <a:t>Remaining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78D85A-212D-0D6E-01C9-6514D149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565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1A158-CDB3-4F7C-B8E3-04CB01E6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38F15-61DA-AD21-291C-F6E09C2C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0277"/>
            <a:ext cx="6438900" cy="49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4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DF999-C297-156D-4CDA-91DE4E85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Kalman Filter (IMU): Process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4B4EF-7ACC-0303-C7FC-C0F56041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28181"/>
            <a:ext cx="25908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2255A-9544-8F75-F044-79DE5676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164" y="2895600"/>
            <a:ext cx="2124075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1F870-8D99-BD25-3E6E-1522249BB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" y="3425829"/>
            <a:ext cx="7115175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B97091-D339-912D-92DA-FE5C1EBD7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787" y="1555270"/>
            <a:ext cx="1876425" cy="1314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F9236-B1F4-FBEC-91F2-7EC42F969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550" y="1524000"/>
            <a:ext cx="2819400" cy="1314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F0DDC-E51B-E377-FCA1-125DAB40C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5331926"/>
            <a:ext cx="3314700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2F812-92A5-759C-0870-918994854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975" y="5398601"/>
            <a:ext cx="2876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67F12-A693-89E0-6566-A2B433502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049" y="3562733"/>
            <a:ext cx="2918693" cy="8552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2DC63-9BE6-7A77-28BF-F0FBBB2A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Kalman Filter (IMU): Measurement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25AAA-63B0-8CED-9832-E1671503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03080"/>
            <a:ext cx="2362200" cy="1070372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ABB2A37-7723-C469-26BC-997D2DEB50B5}"/>
              </a:ext>
            </a:extLst>
          </p:cNvPr>
          <p:cNvSpPr txBox="1">
            <a:spLocks/>
          </p:cNvSpPr>
          <p:nvPr/>
        </p:nvSpPr>
        <p:spPr>
          <a:xfrm>
            <a:off x="343270" y="1600533"/>
            <a:ext cx="7962530" cy="243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Measurements</a:t>
            </a:r>
          </a:p>
          <a:p>
            <a:pPr lvl="1"/>
            <a:r>
              <a:rPr lang="en-US" sz="2400" dirty="0"/>
              <a:t>Heading error</a:t>
            </a:r>
          </a:p>
          <a:p>
            <a:pPr lvl="1"/>
            <a:r>
              <a:rPr lang="en-US" sz="2400" dirty="0"/>
              <a:t>Velocity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60907-249A-68E9-A837-E82C061AA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5"/>
          <a:stretch/>
        </p:blipFill>
        <p:spPr>
          <a:xfrm>
            <a:off x="211084" y="4417979"/>
            <a:ext cx="8932916" cy="12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3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8D1489-6693-0BAF-0749-006121E94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Ground Truth</a:t>
            </a:r>
          </a:p>
          <a:p>
            <a:pPr lvl="1"/>
            <a:r>
              <a:rPr lang="en-US" sz="2400" dirty="0"/>
              <a:t>Generated from unicycle model kinematics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Testing with circular motion</a:t>
            </a:r>
          </a:p>
          <a:p>
            <a:pPr lvl="2"/>
            <a:r>
              <a:rPr lang="en-US" sz="2000" dirty="0"/>
              <a:t>Time: 0 - 4 sec with 20 </a:t>
            </a:r>
            <a:r>
              <a:rPr lang="en-US" sz="2000" dirty="0" err="1"/>
              <a:t>ms</a:t>
            </a:r>
            <a:r>
              <a:rPr lang="en-US" sz="2000" dirty="0"/>
              <a:t> refresh rate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r>
              <a:rPr lang="en-US" sz="2400" dirty="0"/>
              <a:t>Measurements generated from ground truth</a:t>
            </a:r>
          </a:p>
          <a:p>
            <a:pPr lvl="1"/>
            <a:r>
              <a:rPr lang="en-US" sz="2400" dirty="0"/>
              <a:t>Drift modeled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493FE-3981-8594-A81B-6ADEBCD2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A2E8-690D-3B97-92AC-42581892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2209800"/>
            <a:ext cx="32670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C4BBF-54D2-D83F-CFAA-322C68DA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11" y="4410075"/>
            <a:ext cx="2079377" cy="8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7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30390D-EA33-82A1-6200-93E45229A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Preprocessing methods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FD7C2-02D9-31E0-655D-93ADF9EE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56282E6-BEBE-1ADF-9B9B-A294DC966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19131"/>
            <a:ext cx="5302174" cy="43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9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3DFA5B-AE2B-74F1-169A-A27805B1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7543800" cy="464820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EKF without error compensation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D624D3-4550-61D2-F2C0-744910DF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8" name="Picture 7" descr="A diagram of a circle&#10;&#10;Description automatically generated">
            <a:extLst>
              <a:ext uri="{FF2B5EF4-FFF2-40B4-BE49-F238E27FC236}">
                <a16:creationId xmlns:a16="http://schemas.microsoft.com/office/drawing/2014/main" id="{81AFFEE0-B199-106E-E7C8-FAFA3BB41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06" y="1676400"/>
            <a:ext cx="540078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5F3DF-1328-51B3-FFA7-8403B4F3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1B0DC31F-0B75-8866-68C9-7647ECBA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7543800" cy="464820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Fully compensated trajectory estimation</a:t>
            </a:r>
          </a:p>
        </p:txBody>
      </p:sp>
      <p:pic>
        <p:nvPicPr>
          <p:cNvPr id="5" name="Picture 4" descr="A graph of a circle&#10;&#10;Description automatically generated">
            <a:extLst>
              <a:ext uri="{FF2B5EF4-FFF2-40B4-BE49-F238E27FC236}">
                <a16:creationId xmlns:a16="http://schemas.microsoft.com/office/drawing/2014/main" id="{BCBC1BF2-1434-F028-E7D4-BE5BF727E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4260" b="4595"/>
          <a:stretch/>
        </p:blipFill>
        <p:spPr>
          <a:xfrm>
            <a:off x="2239203" y="1824881"/>
            <a:ext cx="4665594" cy="434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4A5F4-D9E6-6882-7C4D-996A40F53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Estimated 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E6EFD-E847-5BB7-59E9-E6F134F8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 descr="A graph with a blue and red line&#10;&#10;Description automatically generated">
            <a:extLst>
              <a:ext uri="{FF2B5EF4-FFF2-40B4-BE49-F238E27FC236}">
                <a16:creationId xmlns:a16="http://schemas.microsoft.com/office/drawing/2014/main" id="{BA66D0AC-B23A-0902-E3F1-10414235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6547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3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2A15C6-695E-2A26-9EBA-604F29DBF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Estimated velocity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9D3CFF-9F05-30E7-1665-751B1379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AB720E32-BF84-F5D0-30C0-E82EF72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" y="2169254"/>
            <a:ext cx="4524461" cy="3393346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0FB0E034-8C90-CCEE-F1D1-0983C6235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169253"/>
            <a:ext cx="4524462" cy="33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E3B92-A896-C40F-4E8C-3879152B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Fusion of optional additional sensor</a:t>
            </a:r>
          </a:p>
          <a:p>
            <a:r>
              <a:rPr lang="en-US" sz="2400" dirty="0"/>
              <a:t>Development in ROS Gazebo</a:t>
            </a:r>
          </a:p>
          <a:p>
            <a:r>
              <a:rPr lang="en-US" sz="2400" dirty="0"/>
              <a:t>Physical Implementation</a:t>
            </a:r>
          </a:p>
          <a:p>
            <a:pPr lvl="1"/>
            <a:r>
              <a:rPr lang="en-US" sz="2400" dirty="0"/>
              <a:t>Sphero-mini</a:t>
            </a:r>
          </a:p>
          <a:p>
            <a:pPr lvl="1"/>
            <a:r>
              <a:rPr lang="en-US" sz="2400" dirty="0"/>
              <a:t>Overhead camera for ground truth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CEE7F-C9CB-016B-E5DC-9A8A17B3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125848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077E0-B0FE-72E7-59ED-2E958925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Mobile robot localization</a:t>
            </a:r>
          </a:p>
          <a:p>
            <a:pPr lvl="1"/>
            <a:r>
              <a:rPr lang="en-US" sz="2400" dirty="0"/>
              <a:t>Outdoor</a:t>
            </a:r>
          </a:p>
          <a:p>
            <a:pPr lvl="2"/>
            <a:r>
              <a:rPr lang="en-US" sz="2000" dirty="0"/>
              <a:t>GPS</a:t>
            </a:r>
          </a:p>
          <a:p>
            <a:pPr lvl="1"/>
            <a:r>
              <a:rPr lang="en-US" sz="2400" dirty="0"/>
              <a:t>Indoor</a:t>
            </a:r>
          </a:p>
          <a:p>
            <a:pPr lvl="2"/>
            <a:r>
              <a:rPr lang="en-US" sz="2000" dirty="0"/>
              <a:t>Magnetometer, UWB</a:t>
            </a:r>
          </a:p>
          <a:p>
            <a:pPr lvl="1"/>
            <a:r>
              <a:rPr lang="en-US" sz="2400" dirty="0"/>
              <a:t>Both</a:t>
            </a:r>
          </a:p>
          <a:p>
            <a:pPr lvl="2"/>
            <a:r>
              <a:rPr lang="en-US" sz="2000" dirty="0"/>
              <a:t>Encoders, vision systems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8306B-56F4-F2DE-3C03-3AFDA9C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11C8F17-5B42-C070-850E-7EE63E9B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5345"/>
            <a:ext cx="4038600" cy="28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5DC4D-D6B0-3830-87EC-C2530AFF367B}"/>
              </a:ext>
            </a:extLst>
          </p:cNvPr>
          <p:cNvSpPr txBox="1"/>
          <p:nvPr/>
        </p:nvSpPr>
        <p:spPr>
          <a:xfrm>
            <a:off x="304800" y="6287869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[1] 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North, J. Georgy, M.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Tarbouchi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, U. Iqbal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and A.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Noureldin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“Enhanced Mobile Robot Outdoor Localization Using INS/GPS Integration,” 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IEEE Explore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Jan. 2010.</a:t>
            </a:r>
          </a:p>
          <a:p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12D20-1AF4-7B12-56E2-03630026714C}"/>
              </a:ext>
            </a:extLst>
          </p:cNvPr>
          <p:cNvSpPr txBox="1"/>
          <p:nvPr/>
        </p:nvSpPr>
        <p:spPr>
          <a:xfrm>
            <a:off x="5555630" y="5159424"/>
            <a:ext cx="304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Common Outdoor Localization Framework [1]</a:t>
            </a:r>
          </a:p>
        </p:txBody>
      </p:sp>
    </p:spTree>
    <p:extLst>
      <p:ext uri="{BB962C8B-B14F-4D97-AF65-F5344CB8AC3E}">
        <p14:creationId xmlns:p14="http://schemas.microsoft.com/office/powerpoint/2010/main" val="2765875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43FA3D-469C-6E69-8A7E-D40BF0E0C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Vision System</a:t>
            </a:r>
          </a:p>
          <a:p>
            <a:pPr lvl="1"/>
            <a:r>
              <a:rPr lang="en-US" sz="2400" dirty="0"/>
              <a:t>Provides position data</a:t>
            </a:r>
          </a:p>
          <a:p>
            <a:pPr lvl="1"/>
            <a:r>
              <a:rPr lang="en-US" sz="2400" dirty="0"/>
              <a:t>Minimize a cost function of squared errors</a:t>
            </a:r>
          </a:p>
          <a:p>
            <a:pPr lvl="2"/>
            <a:r>
              <a:rPr lang="en-US" sz="2000" dirty="0"/>
              <a:t>Either position or interpolated heading</a:t>
            </a:r>
          </a:p>
          <a:p>
            <a:pPr lvl="1"/>
            <a:r>
              <a:rPr lang="en-US" sz="2400" dirty="0"/>
              <a:t>Pass to 1st EKF (mobile robot)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A1210B-1C3A-0F2A-ECC0-7F5F4844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Sensor Block</a:t>
            </a:r>
          </a:p>
        </p:txBody>
      </p:sp>
    </p:spTree>
    <p:extLst>
      <p:ext uri="{BB962C8B-B14F-4D97-AF65-F5344CB8AC3E}">
        <p14:creationId xmlns:p14="http://schemas.microsoft.com/office/powerpoint/2010/main" val="899162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1A1FDA-5416-7F23-FE1B-BA040A44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Develop algorithm without need for physical system</a:t>
            </a:r>
          </a:p>
          <a:p>
            <a:r>
              <a:rPr lang="en-US" sz="2400"/>
              <a:t>Easily transfer program to robot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59E433-3A20-B132-5BA7-A2C71013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Gazebo Development</a:t>
            </a:r>
          </a:p>
        </p:txBody>
      </p:sp>
      <p:pic>
        <p:nvPicPr>
          <p:cNvPr id="2050" name="Picture 2" descr="Screenshot from 2017-03-09 19:28:57">
            <a:extLst>
              <a:ext uri="{FF2B5EF4-FFF2-40B4-BE49-F238E27FC236}">
                <a16:creationId xmlns:a16="http://schemas.microsoft.com/office/drawing/2014/main" id="{F7B91769-B169-221F-F59D-8A556AE07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80" y="2438400"/>
            <a:ext cx="604683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62768-1386-925A-9EBB-A9BA4BBAD7B2}"/>
              </a:ext>
            </a:extLst>
          </p:cNvPr>
          <p:cNvSpPr txBox="1"/>
          <p:nvPr/>
        </p:nvSpPr>
        <p:spPr>
          <a:xfrm>
            <a:off x="114300" y="6320135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[13] R.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Telez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“Developing ROS programs for the Sphero robot,”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Construct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Mar. 09, 2017. https://www.theconstructsim.com/developing-for-sphero/ (accessed Oct. 09, 2023).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858C8-0651-B8B2-86CD-60B22B6D7FF2}"/>
              </a:ext>
            </a:extLst>
          </p:cNvPr>
          <p:cNvSpPr txBox="1"/>
          <p:nvPr/>
        </p:nvSpPr>
        <p:spPr>
          <a:xfrm>
            <a:off x="2730061" y="5742801"/>
            <a:ext cx="3683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Sphero is Gazebo Environment for Maze Navigation [13]</a:t>
            </a:r>
          </a:p>
        </p:txBody>
      </p:sp>
    </p:spTree>
    <p:extLst>
      <p:ext uri="{BB962C8B-B14F-4D97-AF65-F5344CB8AC3E}">
        <p14:creationId xmlns:p14="http://schemas.microsoft.com/office/powerpoint/2010/main" val="121991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84EB05-5ECF-95E4-1FB7-828E975C8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54534"/>
            <a:ext cx="7848600" cy="4648200"/>
          </a:xfrm>
        </p:spPr>
        <p:txBody>
          <a:bodyPr/>
          <a:lstStyle/>
          <a:p>
            <a:r>
              <a:rPr lang="en-US" sz="2400" dirty="0"/>
              <a:t>Sphero-Mini</a:t>
            </a:r>
          </a:p>
          <a:p>
            <a:pPr lvl="1"/>
            <a:r>
              <a:rPr lang="en-US" sz="2400" dirty="0"/>
              <a:t>40 mm Diameter</a:t>
            </a:r>
          </a:p>
          <a:p>
            <a:pPr lvl="1"/>
            <a:r>
              <a:rPr lang="en-US" sz="2400" dirty="0"/>
              <a:t>6DOF IMU</a:t>
            </a:r>
          </a:p>
          <a:p>
            <a:pPr lvl="1"/>
            <a:r>
              <a:rPr lang="en-US" sz="2400" dirty="0"/>
              <a:t>Dual wheel drive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43E5E-3FC8-10B5-A703-C6A0CD8A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6033-EE30-7850-883C-2DD69A91EAFA}"/>
              </a:ext>
            </a:extLst>
          </p:cNvPr>
          <p:cNvSpPr txBox="1"/>
          <p:nvPr/>
        </p:nvSpPr>
        <p:spPr>
          <a:xfrm>
            <a:off x="-51881" y="6390665"/>
            <a:ext cx="9220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[14] “Steam Education for All Ages &amp; Stages.” STEM Kits &amp; Robotics for Kids | Inspire STEM Education with Sphero, https://sphero.com/. </a:t>
            </a:r>
          </a:p>
        </p:txBody>
      </p:sp>
      <p:pic>
        <p:nvPicPr>
          <p:cNvPr id="1026" name="Picture 2" descr="Sphero Mini Robot Ball">
            <a:extLst>
              <a:ext uri="{FF2B5EF4-FFF2-40B4-BE49-F238E27FC236}">
                <a16:creationId xmlns:a16="http://schemas.microsoft.com/office/drawing/2014/main" id="{90624FA5-CF70-9EE5-AF34-4809CDC3F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wall, indoor, bathroom, kitchen appliance&#10;&#10;Description automatically generated">
            <a:extLst>
              <a:ext uri="{FF2B5EF4-FFF2-40B4-BE49-F238E27FC236}">
                <a16:creationId xmlns:a16="http://schemas.microsoft.com/office/drawing/2014/main" id="{6F4BEA4F-2E40-24F8-6585-17195A0066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7943" y="1792788"/>
            <a:ext cx="4084714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BAD50-B38D-B27E-B337-8EC4B5950EA3}"/>
              </a:ext>
            </a:extLst>
          </p:cNvPr>
          <p:cNvSpPr txBox="1"/>
          <p:nvPr/>
        </p:nvSpPr>
        <p:spPr>
          <a:xfrm>
            <a:off x="1600200" y="5711528"/>
            <a:ext cx="1245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Sphero-Mini [14]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CCFE-EF16-B5F0-9371-1040561A8455}"/>
              </a:ext>
            </a:extLst>
          </p:cNvPr>
          <p:cNvSpPr txBox="1"/>
          <p:nvPr/>
        </p:nvSpPr>
        <p:spPr>
          <a:xfrm>
            <a:off x="5155981" y="5711527"/>
            <a:ext cx="2108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Vision system and workspace</a:t>
            </a:r>
          </a:p>
        </p:txBody>
      </p:sp>
    </p:spTree>
    <p:extLst>
      <p:ext uri="{BB962C8B-B14F-4D97-AF65-F5344CB8AC3E}">
        <p14:creationId xmlns:p14="http://schemas.microsoft.com/office/powerpoint/2010/main" val="278048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ABB783-6E98-F2F9-2E06-EC8D1C99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2" y="1371600"/>
            <a:ext cx="2832100" cy="3838575"/>
          </a:xfrm>
        </p:spPr>
        <p:txBody>
          <a:bodyPr/>
          <a:lstStyle/>
          <a:p>
            <a:r>
              <a:rPr lang="en-US" sz="2400" dirty="0"/>
              <a:t>Vision-based control package created using ROS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9F0A2-1F4B-25EF-24BA-070E0438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Implementation</a:t>
            </a:r>
          </a:p>
        </p:txBody>
      </p:sp>
      <p:pic>
        <p:nvPicPr>
          <p:cNvPr id="4" name="Robot_Demo">
            <a:hlinkClick r:id="" action="ppaction://media"/>
            <a:extLst>
              <a:ext uri="{FF2B5EF4-FFF2-40B4-BE49-F238E27FC236}">
                <a16:creationId xmlns:a16="http://schemas.microsoft.com/office/drawing/2014/main" id="{26CABD4A-ECC8-3D32-680B-1C6699DF8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300" y="1537138"/>
            <a:ext cx="5219700" cy="3914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CCAAA-10FD-38EF-982D-34928579D4D5}"/>
              </a:ext>
            </a:extLst>
          </p:cNvPr>
          <p:cNvSpPr txBox="1"/>
          <p:nvPr/>
        </p:nvSpPr>
        <p:spPr>
          <a:xfrm>
            <a:off x="72282" y="6349238"/>
            <a:ext cx="89955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[15] T. Le, “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sphero_ros_interaction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May 04, 2023. https://github.com/TaiLe2435/sphero_ros_interaction (accessed Oct. 09, 2023).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04E0E-CF36-7FDD-D8F5-59E87EEBCCBB}"/>
              </a:ext>
            </a:extLst>
          </p:cNvPr>
          <p:cNvSpPr txBox="1"/>
          <p:nvPr/>
        </p:nvSpPr>
        <p:spPr>
          <a:xfrm>
            <a:off x="3067050" y="5478951"/>
            <a:ext cx="464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Demonstration of Vision-Based Control Package with Sphero-Mini [15]</a:t>
            </a:r>
          </a:p>
        </p:txBody>
      </p:sp>
    </p:spTree>
    <p:extLst>
      <p:ext uri="{BB962C8B-B14F-4D97-AF65-F5344CB8AC3E}">
        <p14:creationId xmlns:p14="http://schemas.microsoft.com/office/powerpoint/2010/main" val="7927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444834-7275-F333-26F1-586B9254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Slip in Sphero-mini</a:t>
            </a:r>
          </a:p>
          <a:p>
            <a:r>
              <a:rPr lang="en-US" sz="2400" dirty="0"/>
              <a:t>Interpolated heading error</a:t>
            </a:r>
          </a:p>
          <a:p>
            <a:r>
              <a:rPr lang="en-US" sz="2400" dirty="0"/>
              <a:t>ROS operating speed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F3554-D4E9-9DD2-3E51-8D40B626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Challenges</a:t>
            </a:r>
          </a:p>
        </p:txBody>
      </p:sp>
    </p:spTree>
    <p:extLst>
      <p:ext uri="{BB962C8B-B14F-4D97-AF65-F5344CB8AC3E}">
        <p14:creationId xmlns:p14="http://schemas.microsoft.com/office/powerpoint/2010/main" val="73442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32743-5BBE-9390-CD4A-09D7CECF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3360"/>
            <a:ext cx="7848600" cy="390467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493E1E-9FAC-E0AE-CBD0-6AA5CA8C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76537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B3AC9B-F842-C24E-39BE-09608AE8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Inertial Measurement Units (IMUs)</a:t>
            </a:r>
          </a:p>
          <a:p>
            <a:pPr lvl="1"/>
            <a:r>
              <a:rPr lang="en-US" sz="2400" dirty="0"/>
              <a:t>Tri-axial accelerometer, gyroscope</a:t>
            </a:r>
          </a:p>
          <a:p>
            <a:pPr lvl="2"/>
            <a:r>
              <a:rPr lang="en-US" sz="2000" dirty="0"/>
              <a:t>Sometimes magnetometer</a:t>
            </a:r>
          </a:p>
          <a:p>
            <a:pPr lvl="1"/>
            <a:r>
              <a:rPr lang="en-US" sz="2400" dirty="0"/>
              <a:t>Used for pose information</a:t>
            </a:r>
          </a:p>
          <a:p>
            <a:r>
              <a:rPr lang="en-US" sz="2400" dirty="0"/>
              <a:t>Errors</a:t>
            </a:r>
          </a:p>
          <a:p>
            <a:pPr lvl="1"/>
            <a:r>
              <a:rPr lang="en-US" sz="2400" dirty="0"/>
              <a:t>Accelerometer has high frequency noise</a:t>
            </a:r>
          </a:p>
          <a:p>
            <a:pPr lvl="1"/>
            <a:r>
              <a:rPr lang="en-US" sz="2400" dirty="0"/>
              <a:t>Gyroscope suffers from drift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813BB-0140-98FD-AE58-9AF5F48F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A3528C-0A4C-ECF7-7789-0D0FD134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95300"/>
            <a:ext cx="2190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3EC7D-701C-1497-AFC7-1BE64295CF59}"/>
              </a:ext>
            </a:extLst>
          </p:cNvPr>
          <p:cNvSpPr txBox="1"/>
          <p:nvPr/>
        </p:nvSpPr>
        <p:spPr>
          <a:xfrm>
            <a:off x="114300" y="6324600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l"/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[2] “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Pololu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- AltIMU-10 v5 Gyro, Accelerometer, Compass, and Altimeter (LSM6DS33, LIS3MDL, and LPS25H Carrier),” 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www.pololu.com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https://www.pololu.com/product/2739 (accessed Oct. 09, 2023).</a:t>
            </a:r>
          </a:p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70B6C-6DFA-1A40-61FC-58DE745F82AF}"/>
              </a:ext>
            </a:extLst>
          </p:cNvPr>
          <p:cNvSpPr txBox="1"/>
          <p:nvPr/>
        </p:nvSpPr>
        <p:spPr>
          <a:xfrm>
            <a:off x="7104187" y="5347900"/>
            <a:ext cx="1582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Pololu</a:t>
            </a:r>
            <a:r>
              <a:rPr lang="en-US" sz="1200" dirty="0"/>
              <a:t> 10 DOF IMU [2]</a:t>
            </a:r>
          </a:p>
        </p:txBody>
      </p:sp>
    </p:spTree>
    <p:extLst>
      <p:ext uri="{BB962C8B-B14F-4D97-AF65-F5344CB8AC3E}">
        <p14:creationId xmlns:p14="http://schemas.microsoft.com/office/powerpoint/2010/main" val="412985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13C98E-5403-B2CA-715A-1B262D82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Desire small spherical robot for indoor navigation</a:t>
            </a:r>
          </a:p>
          <a:p>
            <a:pPr lvl="1"/>
            <a:r>
              <a:rPr lang="en-US" sz="2000" dirty="0"/>
              <a:t>Experiments with common lab animals</a:t>
            </a:r>
          </a:p>
          <a:p>
            <a:r>
              <a:rPr lang="en-US" sz="2000" dirty="0"/>
              <a:t>Magnetometer suffered due to placement of motors</a:t>
            </a:r>
          </a:p>
          <a:p>
            <a:r>
              <a:rPr lang="en-US" sz="2000" dirty="0"/>
              <a:t>Other sensors do not fit size requirement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3DAAD-DE55-BDCF-7130-D0A3E97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B5DDE-0F39-4121-E9A9-900BE692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8" y="3429000"/>
            <a:ext cx="4842957" cy="2583776"/>
          </a:xfrm>
          <a:prstGeom prst="rect">
            <a:avLst/>
          </a:prstGeom>
        </p:spPr>
      </p:pic>
      <p:pic>
        <p:nvPicPr>
          <p:cNvPr id="307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1358AD-D76B-AA5D-5992-47BB36C3E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5"/>
          <a:stretch/>
        </p:blipFill>
        <p:spPr bwMode="auto">
          <a:xfrm>
            <a:off x="5858997" y="3429001"/>
            <a:ext cx="2929517" cy="25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9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E3D87-D066-DD41-E9BB-7C0B2D4F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5" y="1633519"/>
            <a:ext cx="7010400" cy="4648200"/>
          </a:xfrm>
        </p:spPr>
        <p:txBody>
          <a:bodyPr>
            <a:normAutofit/>
          </a:bodyPr>
          <a:lstStyle/>
          <a:p>
            <a:r>
              <a:rPr lang="en-US" sz="2000" dirty="0"/>
              <a:t>Pose Estimation of a Mobile Robot Based on Fusion of IMU Data and Vision Data Using an Extended Kalman Filter [3]</a:t>
            </a:r>
          </a:p>
          <a:p>
            <a:pPr lvl="1"/>
            <a:r>
              <a:rPr lang="en-US" sz="2000" dirty="0"/>
              <a:t>Object recognition and feature matching</a:t>
            </a:r>
          </a:p>
          <a:p>
            <a:pPr lvl="1"/>
            <a:r>
              <a:rPr lang="en-US" sz="2000" dirty="0"/>
              <a:t>State transition matrices are IMU and vision</a:t>
            </a:r>
          </a:p>
          <a:p>
            <a:pPr lvl="1"/>
            <a:r>
              <a:rPr lang="en-US" sz="2000" dirty="0"/>
              <a:t>4 wheeled mobile robot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312310-4A83-5C7B-AF19-C0189BA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16009-99F2-ACBF-EDF0-87CF21196E5E}"/>
              </a:ext>
            </a:extLst>
          </p:cNvPr>
          <p:cNvSpPr txBox="1"/>
          <p:nvPr/>
        </p:nvSpPr>
        <p:spPr>
          <a:xfrm>
            <a:off x="66465" y="6281719"/>
            <a:ext cx="8696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l"/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[3] M.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Alatise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and G. Hancke, “Pose Estimation of a Mobile Robot Based on Fusion of IMU Data and Vision Data Using an Extended Kalman Filter,” 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Sensors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vol. 17, no. 10, p. 2164, Sep. 2017,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https://doi.org/10.3390/s17102164.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pic>
        <p:nvPicPr>
          <p:cNvPr id="4098" name="Picture 2" descr="Sensors 17 02164 g004 550">
            <a:extLst>
              <a:ext uri="{FF2B5EF4-FFF2-40B4-BE49-F238E27FC236}">
                <a16:creationId xmlns:a16="http://schemas.microsoft.com/office/drawing/2014/main" id="{296501CC-0F53-CC73-695F-C471C1A0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6195895" cy="17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nsors 17 02164 g005 550">
            <a:extLst>
              <a:ext uri="{FF2B5EF4-FFF2-40B4-BE49-F238E27FC236}">
                <a16:creationId xmlns:a16="http://schemas.microsoft.com/office/drawing/2014/main" id="{48732477-309C-543B-287A-51D3FABB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25" y="2133600"/>
            <a:ext cx="2131110" cy="37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6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D67E0D-D6E4-CDDF-4378-C49D068E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068"/>
            <a:ext cx="549944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Localization and Trajectory Tracking of an Autonomous Spherical Rolling Robot Using IMU and Odometry [4]</a:t>
            </a:r>
          </a:p>
          <a:p>
            <a:pPr lvl="1"/>
            <a:r>
              <a:rPr lang="en-US" sz="2400" dirty="0"/>
              <a:t>Encoders</a:t>
            </a:r>
          </a:p>
          <a:p>
            <a:pPr lvl="2"/>
            <a:r>
              <a:rPr lang="en-US" sz="2000" dirty="0"/>
              <a:t>Requires wheel odometry</a:t>
            </a:r>
          </a:p>
          <a:p>
            <a:pPr lvl="1"/>
            <a:r>
              <a:rPr lang="en-US" sz="2400" dirty="0"/>
              <a:t>Magnetometer</a:t>
            </a:r>
          </a:p>
          <a:p>
            <a:pPr lvl="2"/>
            <a:r>
              <a:rPr lang="en-US" sz="2000" dirty="0"/>
              <a:t>Larger robot to isolate magnetic distortion</a:t>
            </a:r>
          </a:p>
          <a:p>
            <a:pPr lvl="1"/>
            <a:r>
              <a:rPr lang="en-US" sz="2400" dirty="0"/>
              <a:t>Dead reckoning for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08DC86-ACEB-79C9-EE00-AFE8245A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18EF1-68B8-8FAD-A4F7-273B4F0C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57400"/>
            <a:ext cx="3733800" cy="3333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E7B32-0025-C970-9B44-C2B6F9EDF7B5}"/>
              </a:ext>
            </a:extLst>
          </p:cNvPr>
          <p:cNvSpPr txBox="1"/>
          <p:nvPr/>
        </p:nvSpPr>
        <p:spPr>
          <a:xfrm>
            <a:off x="-3243" y="6328162"/>
            <a:ext cx="907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[4] V. Ajay, A.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Suherlan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, G. Soh, S.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Foong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, K. Wood and K. Otto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“Localization and trajectory Tracking of an Autonomous Spherical Rolling Robot using IMU and Odometry ,” ASME, Aug. 2015.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964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0AAB64-5D41-2C44-67F9-3785491D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28" y="1873864"/>
            <a:ext cx="7848600" cy="4648200"/>
          </a:xfrm>
        </p:spPr>
        <p:txBody>
          <a:bodyPr>
            <a:normAutofit/>
          </a:bodyPr>
          <a:lstStyle/>
          <a:p>
            <a:r>
              <a:rPr lang="en-US" sz="2000" dirty="0"/>
              <a:t>Enhanced 3D Kinematic Modeling of Wheeled Mobile Robots [5]</a:t>
            </a:r>
          </a:p>
          <a:p>
            <a:pPr lvl="1"/>
            <a:r>
              <a:rPr lang="en-US" sz="2000" dirty="0"/>
              <a:t>No real-time implementation</a:t>
            </a:r>
          </a:p>
          <a:p>
            <a:pPr lvl="1"/>
            <a:r>
              <a:rPr lang="en-US" sz="2000" dirty="0"/>
              <a:t>Able to provide robust estimation with just a kinematic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72112-6660-6689-E97D-9085BB1B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FBEA7-001C-649F-D8E1-F2EA591D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91914"/>
            <a:ext cx="7143680" cy="2480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2560A-0FF6-8D58-35A4-790693EB600C}"/>
              </a:ext>
            </a:extLst>
          </p:cNvPr>
          <p:cNvSpPr txBox="1"/>
          <p:nvPr/>
        </p:nvSpPr>
        <p:spPr>
          <a:xfrm>
            <a:off x="152400" y="6320135"/>
            <a:ext cx="9202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5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] A. Kelly and N.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Seegmiller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“Recursive kinematic propagation for wheeled mobile robots,”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International Journal of Robotics Research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vol. 34, no. 3, pp. 288–313, Jan. 2015,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https://doi.org/10.1177/0278364914551773.</a:t>
            </a:r>
          </a:p>
        </p:txBody>
      </p:sp>
    </p:spTree>
    <p:extLst>
      <p:ext uri="{BB962C8B-B14F-4D97-AF65-F5344CB8AC3E}">
        <p14:creationId xmlns:p14="http://schemas.microsoft.com/office/powerpoint/2010/main" val="1331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4CE41A-4D46-A3BE-4D85-D962DC6E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784860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Enhanced Pedestrian Navigation Based on Course Angle Error Estimation Using Cascaded Kalman Filters [6]</a:t>
            </a:r>
          </a:p>
          <a:p>
            <a:pPr lvl="1"/>
            <a:r>
              <a:rPr lang="en-US" sz="2400" dirty="0"/>
              <a:t>IMU to estimate pedestrian pose</a:t>
            </a:r>
          </a:p>
          <a:p>
            <a:pPr lvl="2"/>
            <a:r>
              <a:rPr lang="en-US" sz="2000" dirty="0"/>
              <a:t>INS-PDR-EKF</a:t>
            </a:r>
          </a:p>
          <a:p>
            <a:pPr lvl="2"/>
            <a:r>
              <a:rPr lang="en-US" sz="2000" dirty="0"/>
              <a:t>Magnetometer course correction</a:t>
            </a:r>
          </a:p>
          <a:p>
            <a:pPr lvl="1"/>
            <a:r>
              <a:rPr lang="en-US" sz="2400" dirty="0"/>
              <a:t>Cascaded KF framework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A6843E-09C9-EE13-0865-6B1DE621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2B641-0B76-D1ED-A852-756E529057C9}"/>
              </a:ext>
            </a:extLst>
          </p:cNvPr>
          <p:cNvSpPr txBox="1"/>
          <p:nvPr/>
        </p:nvSpPr>
        <p:spPr>
          <a:xfrm>
            <a:off x="201038" y="6273118"/>
            <a:ext cx="883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[6] J. Song and C. Park, “Enhanced Pedestrian Navigation Based on Course Angle Error Estimation Using Cascaded Kalman Filters,” </a:t>
            </a: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Sensors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vol. 18, no. 4, p. 1281, Apr. 2018, </a:t>
            </a:r>
            <a:r>
              <a:rPr lang="en-US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https://doi.org/10.3390/s18041281.</a:t>
            </a:r>
          </a:p>
        </p:txBody>
      </p:sp>
      <p:pic>
        <p:nvPicPr>
          <p:cNvPr id="5122" name="Picture 2" descr="Sensors 18 01281 g008 550">
            <a:extLst>
              <a:ext uri="{FF2B5EF4-FFF2-40B4-BE49-F238E27FC236}">
                <a16:creationId xmlns:a16="http://schemas.microsoft.com/office/drawing/2014/main" id="{B76DC439-ABDB-81CB-58FC-3C8E336C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99471"/>
            <a:ext cx="3962400" cy="32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906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42861</TotalTime>
  <Words>1415</Words>
  <Application>Microsoft Office PowerPoint</Application>
  <PresentationFormat>On-screen Show (4:3)</PresentationFormat>
  <Paragraphs>218</Paragraphs>
  <Slides>35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Times New Roman</vt:lpstr>
      <vt:lpstr>Arial</vt:lpstr>
      <vt:lpstr>Calibri</vt:lpstr>
      <vt:lpstr>Myriad Pro</vt:lpstr>
      <vt:lpstr>1_Office Theme</vt:lpstr>
      <vt:lpstr>MAGNETOMETER-LESS STATE-ESTIMATION OF A MOBILE ROBOT USING CASCADED KALMAN FILTERS</vt:lpstr>
      <vt:lpstr>Outline</vt:lpstr>
      <vt:lpstr>Background</vt:lpstr>
      <vt:lpstr>Background</vt:lpstr>
      <vt:lpstr>Motivation</vt:lpstr>
      <vt:lpstr>Previous Work</vt:lpstr>
      <vt:lpstr>Previous Work</vt:lpstr>
      <vt:lpstr>Previous Work</vt:lpstr>
      <vt:lpstr>Previous Work</vt:lpstr>
      <vt:lpstr>Objectives</vt:lpstr>
      <vt:lpstr>Kalman Filter Review</vt:lpstr>
      <vt:lpstr>Kalman Filter Review</vt:lpstr>
      <vt:lpstr>Kalman Filter Review</vt:lpstr>
      <vt:lpstr>Overall Framework</vt:lpstr>
      <vt:lpstr>Preprocessing: NMNI</vt:lpstr>
      <vt:lpstr>Preprocessing: NDZTA</vt:lpstr>
      <vt:lpstr>Pre-processing: Complementary Filter</vt:lpstr>
      <vt:lpstr>1st Kalman Filter (Mobile Robot): Process Model</vt:lpstr>
      <vt:lpstr>1st Kalman Filter (Mobile Robot): Measurement Model</vt:lpstr>
      <vt:lpstr>Overall Framework</vt:lpstr>
      <vt:lpstr>2nd Kalman Filter (IMU): Process Model</vt:lpstr>
      <vt:lpstr>2nd Kalman Filter (IMU): Measurement Model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Remaining Work</vt:lpstr>
      <vt:lpstr>Optional Sensor Block</vt:lpstr>
      <vt:lpstr>Gazebo Development</vt:lpstr>
      <vt:lpstr>Physical implementation</vt:lpstr>
      <vt:lpstr>Physical Implementation</vt:lpstr>
      <vt:lpstr>Potential Challenges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Tai Le</cp:lastModifiedBy>
  <cp:revision>338</cp:revision>
  <dcterms:created xsi:type="dcterms:W3CDTF">2010-05-18T23:17:18Z</dcterms:created>
  <dcterms:modified xsi:type="dcterms:W3CDTF">2023-10-11T20:32:56Z</dcterms:modified>
</cp:coreProperties>
</file>